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6" r:id="rId1"/>
  </p:sldMasterIdLst>
  <p:notesMasterIdLst>
    <p:notesMasterId r:id="rId14"/>
  </p:notesMasterIdLst>
  <p:handoutMasterIdLst>
    <p:handoutMasterId r:id="rId15"/>
  </p:handoutMasterIdLst>
  <p:sldIdLst>
    <p:sldId id="256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719"/>
  </p:normalViewPr>
  <p:slideViewPr>
    <p:cSldViewPr snapToGrid="0">
      <p:cViewPr varScale="1">
        <p:scale>
          <a:sx n="120" d="100"/>
          <a:sy n="120" d="100"/>
        </p:scale>
        <p:origin x="25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0820B94-711E-E71D-45B8-C55361643BD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2603AD-0492-405F-28F9-BE4BA6F57B3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AE608-609E-FA47-8B0E-21D4FE2269BA}" type="datetimeFigureOut">
              <a:rPr lang="en-DE" smtClean="0"/>
              <a:t>18.07.23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2046C4C-AAD6-7550-2700-17646BBC7DB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DCFF56-9345-B2D1-DDC8-256C26B109D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FEBAB6-52EA-0D46-AF91-D5040F7A4FC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776354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9C88D8-A547-934E-9399-DA98148E4908}" type="datetimeFigureOut">
              <a:rPr lang="en-DE" smtClean="0"/>
              <a:t>18.07.23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0F47E7-402D-DD4C-8B55-70139EE6299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5876057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0F47E7-402D-DD4C-8B55-70139EE62998}" type="slidenum">
              <a:rPr lang="en-DE" smtClean="0"/>
              <a:t>1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9404584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0F47E7-402D-DD4C-8B55-70139EE62998}" type="slidenum">
              <a:rPr lang="en-DE" smtClean="0"/>
              <a:t>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704504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10F47E7-402D-DD4C-8B55-70139EE62998}" type="slidenum">
              <a:rPr lang="en-DE" smtClean="0"/>
              <a:t>12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325476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30F8CF-692C-4963-8B5E-D1C0928CF1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29612" y="1013984"/>
            <a:ext cx="7714388" cy="3260635"/>
          </a:xfrm>
        </p:spPr>
        <p:txBody>
          <a:bodyPr anchor="b"/>
          <a:lstStyle>
            <a:lvl1pPr algn="l"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F419655-1613-4CC0-BBE9-BD2CB2C3C7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29612" y="4848464"/>
            <a:ext cx="7714388" cy="1085849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0267FFF-6BC4-4DF0-BC55-B2C3BFD8E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51CC22-C752-B44E-BDE5-EB381EAC03C9}" type="datetime1">
              <a:rPr lang="de-DE" smtClean="0"/>
              <a:t>18.07.23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389830-A1B7-484B-832C-F64A558BDF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A8F727-72C8-47A9-8E54-AD84590286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AEED5540-64E5-4258-ABA4-753F07B71B38}"/>
              </a:ext>
            </a:extLst>
          </p:cNvPr>
          <p:cNvCxnSpPr>
            <a:cxnSpLocks/>
          </p:cNvCxnSpPr>
          <p:nvPr/>
        </p:nvCxnSpPr>
        <p:spPr>
          <a:xfrm>
            <a:off x="1524000" y="4571506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71944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8A5DE-E5C6-4DB9-AD28-8F1EAC6F5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63E08E-9B2D-4740-9AC6-D5E1CFB95FC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429566" y="2229957"/>
            <a:ext cx="9238434" cy="3866043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4E3736-E8AA-4F58-9D3A-27050B28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85105F-FCA2-7E48-B21C-94FE4CCB94D1}" type="datetime1">
              <a:rPr lang="de-DE" smtClean="0"/>
              <a:t>18.07.23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E95E84-15BC-478B-9DAB-15025867BB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E9D98F-E0A8-4254-A957-7F17811D0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7573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7DE70F5-2276-4F91-9FC2-8DA4B52881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9144000" y="1467699"/>
            <a:ext cx="1758461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1856C5-C2FD-45E4-A631-AC06B5495B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182312" y="1467699"/>
            <a:ext cx="7839379" cy="4628301"/>
          </a:xfrm>
        </p:spPr>
        <p:txBody>
          <a:bodyPr vert="eaVert"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E336EA-B6DD-4115-9C67-79A24C866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175F2-F8EC-F649-BBD2-697D1B50316B}" type="datetime1">
              <a:rPr lang="de-DE" smtClean="0"/>
              <a:t>18.07.23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2EA668B-1DAB-449C-9BA4-7B1572A22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C6567E-119D-4C98-93FF-73A332803A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3166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3EF94C-BCB1-4F4C-AF70-DD2A5C4E3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5445"/>
            <a:ext cx="9238434" cy="857559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909B75-A057-44B5-872F-DF01BDC8EA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29566" y="2286000"/>
            <a:ext cx="9238434" cy="3810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06260C-3219-4812-88F2-3162D37F2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5F7E8E-653C-9D48-A2C9-BFE207FE6E68}" type="datetime1">
              <a:rPr lang="de-DE" smtClean="0"/>
              <a:t>18.07.23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762B73-9C01-4BE3-A199-782BE6EBA6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761492-EB56-4454-9D2A-8BB94AAC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587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980A128-A52A-402C-865B-1BF08D7F045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900447-3778-4AB7-ACB3-7C2313FE9A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1745" y="1287554"/>
            <a:ext cx="8284963" cy="3113064"/>
          </a:xfrm>
        </p:spPr>
        <p:txBody>
          <a:bodyPr anchor="t"/>
          <a:lstStyle>
            <a:lvl1pPr>
              <a:defRPr sz="4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B910C9-BA3C-4D31-9C62-2C2408591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1744" y="4619707"/>
            <a:ext cx="7722256" cy="1476293"/>
          </a:xfrm>
        </p:spPr>
        <p:txBody>
          <a:bodyPr anchor="b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742E8A-6B69-406B-A3DF-0A1B76832E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B4D94-16BE-0B4D-89A8-4A1E5FE6290F}" type="datetime1">
              <a:rPr lang="de-DE" smtClean="0"/>
              <a:t>18.07.23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665CF-4461-4BB8-8F3A-ED1CB1084C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898B27-5EF3-49F4-B3CE-F3CF419AE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8935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3F3BA-5AD5-4F15-97B2-E4652D1D4E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13411"/>
            <a:ext cx="9238434" cy="88959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EA997B8-1FD3-40E6-A486-256EB41DB7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429566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83F4D8-AA9A-4AF7-86EA-E4D797B98C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2135565"/>
            <a:ext cx="4495800" cy="396043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A08823E-BC08-4810-9BFF-35D2EA2AE7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3CCF8-4A60-BA4A-A899-76FC02232838}" type="datetime1">
              <a:rPr lang="de-DE" smtClean="0"/>
              <a:t>18.07.23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DD2BFB-BB2C-4C4A-A6E1-DD223C2BE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5D369B2-12F8-4583-8A7F-523C9A3EF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10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C717F-84B9-44BA-8DD6-680394AB19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79150"/>
            <a:ext cx="9238434" cy="823912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1217D6-7448-4625-964F-5D82F65F11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7" y="2013217"/>
            <a:ext cx="4495799" cy="704232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53A534C-0B54-4327-99C0-4F0019FD21F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429567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9D4A63-0795-4B74-8C11-5FE7944118C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2013215"/>
            <a:ext cx="4495800" cy="70423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1800" b="0" cap="all" spc="3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23D16F3-F747-441B-9854-27225954DE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3048000"/>
            <a:ext cx="4495800" cy="3048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E8168E2-6B97-486E-B0E4-4E7F5CDBB5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2FDDD-E029-0240-9E26-8BC73369B0A2}" type="datetime1">
              <a:rPr lang="de-DE" smtClean="0"/>
              <a:t>18.07.23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05D3E2B-2F4E-4347-A8E9-27EB7D0359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1FC4F5-6876-414E-9E30-84706A3F52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A70D2F04-5474-46B9-B838-858CDF4AB2D2}"/>
              </a:ext>
            </a:extLst>
          </p:cNvPr>
          <p:cNvCxnSpPr>
            <a:cxnSpLocks/>
          </p:cNvCxnSpPr>
          <p:nvPr/>
        </p:nvCxnSpPr>
        <p:spPr>
          <a:xfrm>
            <a:off x="6270727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CADEE893-BE45-47F3-BCF0-02424B3503CC}"/>
              </a:ext>
            </a:extLst>
          </p:cNvPr>
          <p:cNvSpPr/>
          <p:nvPr/>
        </p:nvSpPr>
        <p:spPr>
          <a:xfrm>
            <a:off x="-1171838" y="4592406"/>
            <a:ext cx="808262" cy="38971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FB5178A-4501-4B56-8BF1-D083D7B021CE}"/>
              </a:ext>
            </a:extLst>
          </p:cNvPr>
          <p:cNvCxnSpPr>
            <a:cxnSpLocks/>
          </p:cNvCxnSpPr>
          <p:nvPr/>
        </p:nvCxnSpPr>
        <p:spPr>
          <a:xfrm>
            <a:off x="1524000" y="2876662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9727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A52109C6-041C-42BA-B507-8EA298046EDD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F7BF877-20DD-40F4-AEA8-E1B6D5350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7DC874-15B5-4338-B7D1-8E393AB4C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FECB2A-71D0-244B-BBCA-E8C960F2D5C4}" type="datetime1">
              <a:rPr lang="de-DE" smtClean="0"/>
              <a:t>18.07.23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66BAE3-24C5-483F-9141-D860A265E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59AEEB4-66F8-4008-B616-804FB9D91C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1229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46C975-8FFB-4A4B-9213-774EE3901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AD9BD0-6503-1C4B-8D5C-AB7148988EEC}" type="datetime1">
              <a:rPr lang="de-DE" smtClean="0"/>
              <a:t>18.07.23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FBA744F-475D-4105-8E4A-0258155495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3FA64C-7966-4D6F-88D7-4B89F2A1DF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75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4ED5F-AB94-4DCF-8971-B8B2B55AF6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3740" y="1558944"/>
            <a:ext cx="3279689" cy="1864196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1EE4CB-68CF-4BF3-A891-8277AFD13D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34000" y="762000"/>
            <a:ext cx="5333999" cy="5334000"/>
          </a:xfrm>
        </p:spPr>
        <p:txBody>
          <a:bodyPr anchor="ctr">
            <a:normAutofit/>
          </a:bodyPr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292E72-B66D-40EE-B182-5585382A6D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43741" y="3649682"/>
            <a:ext cx="3233096" cy="1933605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73B694-B050-45F3-AE6F-A86A129F1C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06EF7-5856-F643-9751-B7FAE26E914F}" type="datetime1">
              <a:rPr lang="de-DE" smtClean="0"/>
              <a:t>18.07.23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8AE423-9CA5-46B3-96B1-7586AD020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B973D-F1F7-47BC-996D-6100B7C89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973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E9949-4A1F-4DA9-9B75-A6180F954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33543" y="1383126"/>
            <a:ext cx="3289886" cy="2045874"/>
          </a:xfrm>
        </p:spPr>
        <p:txBody>
          <a:bodyPr anchor="b"/>
          <a:lstStyle>
            <a:lvl1pPr algn="r">
              <a:defRPr sz="2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9A8D794-C670-4569-93D9-0FF8B35AA7A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34001" y="762000"/>
            <a:ext cx="5333999" cy="5334000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2486F6-AE67-4B34-B8E2-0B7576DC2E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433544" y="3649682"/>
            <a:ext cx="3243292" cy="1684317"/>
          </a:xfrm>
        </p:spPr>
        <p:txBody>
          <a:bodyPr/>
          <a:lstStyle>
            <a:lvl1pPr marL="0" indent="0" algn="r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198B11C-BB63-49A6-B488-29D4FBF8E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75E24-E89D-7D4A-8D40-5673EEA487E0}" type="datetime1">
              <a:rPr lang="de-DE" smtClean="0"/>
              <a:t>18.07.23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4B9166-6D36-4F0A-9ADD-33D49A0C3A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B22B8F-7760-41B3-9053-DD90255B9E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90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84152A-7FE0-4708-B7C1-DBEC8F1337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9566" y="1041621"/>
            <a:ext cx="9238434" cy="86138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11AB53-BAF9-439D-9451-47193CF2FF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29566" y="2285999"/>
            <a:ext cx="9238434" cy="3810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B96D9F-562A-496F-A530-A561994DC5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1087" y="4891318"/>
            <a:ext cx="26732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fld id="{737CFFAD-22CC-AB43-8B13-51BAFE4AB909}" type="datetime1">
              <a:rPr lang="de-DE" smtClean="0"/>
              <a:t>18.07.23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C3060FE-AAC3-4FAE-9EB4-BCAE72D9567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 rot="5400000">
            <a:off x="10473021" y="1609893"/>
            <a:ext cx="26694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00" b="1" cap="all" spc="300" baseline="0"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7EDB2-8F31-42FA-B253-62D2414663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2908" y="3219853"/>
            <a:ext cx="629653" cy="4298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 b="1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EFE71E98-A417-4ECC-ACEB-C0490C20DB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3526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5" r:id="rId6"/>
    <p:sldLayoutId id="2147483680" r:id="rId7"/>
    <p:sldLayoutId id="2147483681" r:id="rId8"/>
    <p:sldLayoutId id="2147483682" r:id="rId9"/>
    <p:sldLayoutId id="2147483684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120000"/>
        </a:lnSpc>
        <a:spcBef>
          <a:spcPct val="0"/>
        </a:spcBef>
        <a:buNone/>
        <a:defRPr sz="2800" b="1" kern="1200" cap="all" spc="60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lnSpc>
          <a:spcPct val="130000"/>
        </a:lnSpc>
        <a:spcBef>
          <a:spcPts val="1000"/>
        </a:spcBef>
        <a:buSzPct val="8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600" b="1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466344" indent="0" algn="l" defTabSz="914400" rtl="0" eaLnBrk="1" latinLnBrk="0" hangingPunct="1">
        <a:lnSpc>
          <a:spcPct val="130000"/>
        </a:lnSpc>
        <a:spcBef>
          <a:spcPts val="500"/>
        </a:spcBef>
        <a:buSzPct val="85000"/>
        <a:buFontTx/>
        <a:buNone/>
        <a:defRPr sz="1200" b="1" kern="1200">
          <a:solidFill>
            <a:schemeClr val="tx1"/>
          </a:solidFill>
          <a:latin typeface="+mn-lt"/>
          <a:ea typeface="+mn-ea"/>
          <a:cs typeface="+mn-cs"/>
        </a:defRPr>
      </a:lvl4pPr>
      <a:lvl5pPr marL="640080" indent="-182880" algn="l" defTabSz="914400" rtl="0" eaLnBrk="1" latinLnBrk="0" hangingPunct="1">
        <a:lnSpc>
          <a:spcPct val="130000"/>
        </a:lnSpc>
        <a:spcBef>
          <a:spcPts val="500"/>
        </a:spcBef>
        <a:buSzPct val="85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15439" b="291"/>
          <a:stretch/>
        </p:blipFill>
        <p:spPr>
          <a:xfrm>
            <a:off x="20" y="1571"/>
            <a:ext cx="12191980" cy="68564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7B080E6-308F-4DD8-A448-707DFB83C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48637" y="1"/>
            <a:ext cx="8894726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34902"/>
                </a:srgbClr>
              </a:gs>
              <a:gs pos="80000">
                <a:srgbClr val="000000">
                  <a:alpha val="0"/>
                </a:srgbClr>
              </a:gs>
              <a:gs pos="51000">
                <a:srgbClr val="000000">
                  <a:alpha val="2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29150" y="4143382"/>
            <a:ext cx="5914213" cy="1566306"/>
          </a:xfrm>
        </p:spPr>
        <p:txBody>
          <a:bodyPr>
            <a:normAutofit/>
          </a:bodyPr>
          <a:lstStyle/>
          <a:p>
            <a:pPr algn="ctr"/>
            <a:r>
              <a:rPr lang="en-DE" sz="40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EA7386-CFFF-93AC-4322-F11B361A7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9721" y="3200400"/>
            <a:ext cx="1998921" cy="450493"/>
          </a:xfrm>
        </p:spPr>
        <p:txBody>
          <a:bodyPr>
            <a:noAutofit/>
          </a:bodyPr>
          <a:lstStyle/>
          <a:p>
            <a:pPr algn="ctr"/>
            <a:r>
              <a:rPr lang="en-DE" sz="24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13FECB8-44EE-4A45-9F7B-66ECF1C3C8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63228" y="3795164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AEDEE1-FE67-BBC7-7215-88FE2C75E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1" y="756475"/>
            <a:ext cx="10572306" cy="563961"/>
          </a:xfrm>
        </p:spPr>
        <p:txBody>
          <a:bodyPr anchor="t">
            <a:normAutofit fontScale="90000"/>
          </a:bodyPr>
          <a:lstStyle/>
          <a:p>
            <a:r>
              <a:rPr lang="en-DE" dirty="0">
                <a:latin typeface="Chalkduster" panose="03050602040202020205" pitchFamily="66" charset="77"/>
              </a:rPr>
              <a:t> </a:t>
            </a:r>
            <a:r>
              <a:rPr lang="en-DE" sz="2700" dirty="0">
                <a:latin typeface="Chalkduster" panose="03050602040202020205" pitchFamily="66" charset="77"/>
              </a:rPr>
              <a:t>Q5.</a:t>
            </a:r>
            <a:r>
              <a:rPr lang="en-US" sz="27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  <a:t> Do sales figures vary between geographic regions? </a:t>
            </a:r>
            <a:br>
              <a:rPr lang="en-US" sz="14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br>
              <a:rPr lang="en-US" sz="13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endParaRPr lang="en-DE" sz="1300" dirty="0">
              <a:latin typeface="Chalkduster" panose="03050602040202020205" pitchFamily="66" charset="77"/>
            </a:endParaRPr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812110" y="3817088"/>
            <a:ext cx="2611359" cy="2278909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328975" y="5231218"/>
            <a:ext cx="1658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250307" y="5000386"/>
            <a:ext cx="8831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1346E9-7576-E8E3-F81C-9455F10B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10</a:t>
            </a:fld>
            <a:endParaRPr lang="en-US"/>
          </a:p>
        </p:txBody>
      </p:sp>
      <p:pic>
        <p:nvPicPr>
          <p:cNvPr id="8" name="Picture 7" descr="A map of the world with red dots&#10;&#10;Description automatically generated">
            <a:extLst>
              <a:ext uri="{FF2B5EF4-FFF2-40B4-BE49-F238E27FC236}">
                <a16:creationId xmlns:a16="http://schemas.microsoft.com/office/drawing/2014/main" id="{16FD5598-7360-FC82-526F-0183142E2D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1789" y="1340703"/>
            <a:ext cx="7772400" cy="472339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5720785-A56F-E7F8-DED6-DE240C5C69AD}"/>
              </a:ext>
            </a:extLst>
          </p:cNvPr>
          <p:cNvSpPr txBox="1"/>
          <p:nvPr/>
        </p:nvSpPr>
        <p:spPr>
          <a:xfrm>
            <a:off x="8653978" y="1430496"/>
            <a:ext cx="252219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DE" sz="1600" dirty="0">
                <a:latin typeface="Chalkduster" panose="03050602040202020205" pitchFamily="66" charset="77"/>
              </a:rPr>
              <a:t>Sales figure vary with Asia, Europe and North America having the highest global revenue</a:t>
            </a:r>
          </a:p>
        </p:txBody>
      </p:sp>
    </p:spTree>
    <p:extLst>
      <p:ext uri="{BB962C8B-B14F-4D97-AF65-F5344CB8AC3E}">
        <p14:creationId xmlns:p14="http://schemas.microsoft.com/office/powerpoint/2010/main" val="29383673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965944" y="756475"/>
            <a:ext cx="5135525" cy="563961"/>
          </a:xfrm>
        </p:spPr>
        <p:txBody>
          <a:bodyPr anchor="t">
            <a:normAutofit fontScale="90000"/>
          </a:bodyPr>
          <a:lstStyle/>
          <a:p>
            <a:r>
              <a:rPr lang="de-DE" sz="2700" dirty="0">
                <a:latin typeface="Chalkduster" panose="03050602040202020205" pitchFamily="66" charset="77"/>
              </a:rPr>
              <a:t>RECOMMENDATIONS</a:t>
            </a:r>
            <a:br>
              <a:rPr lang="en-US" sz="13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endParaRPr lang="en-DE" sz="1300" dirty="0">
              <a:latin typeface="Chalkduster" panose="03050602040202020205" pitchFamily="66" charset="77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EA7386-CFFF-93AC-4322-F11B361A7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56931" y="1435397"/>
            <a:ext cx="7785740" cy="3136595"/>
          </a:xfrm>
        </p:spPr>
        <p:txBody>
          <a:bodyPr>
            <a:normAutofit fontScale="85000" lnSpcReduction="20000"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DE" sz="1900" dirty="0">
                <a:latin typeface="Chalkduster" panose="03050602040202020205" pitchFamily="66" charset="77"/>
              </a:rPr>
              <a:t>Market should be focused on regions with high sales such as Asia, Europe and North American to boost revenue gain.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DE" sz="1900" dirty="0">
                <a:latin typeface="Chalkduster" panose="03050602040202020205" pitchFamily="66" charset="77"/>
              </a:rPr>
              <a:t>Also, market should be focused on countries like United Kingdom, India and China since they have more customers compared to any other countries and whereby top customers are located.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DE" sz="1900" dirty="0">
                <a:latin typeface="Chalkduster" panose="03050602040202020205" pitchFamily="66" charset="77"/>
              </a:rPr>
              <a:t>Also, given that average rental duration is 5 days, Max. 7 days and Min. 3 days, it would be advisable to extend the rental duration to a longer period so as to keep customers which might create good services.</a:t>
            </a:r>
          </a:p>
          <a:p>
            <a:pPr marL="285750" indent="-285750">
              <a:buFont typeface="Wingdings" pitchFamily="2" charset="2"/>
              <a:buChar char="Ø"/>
            </a:pPr>
            <a:endParaRPr lang="en-DE" dirty="0"/>
          </a:p>
          <a:p>
            <a:pPr marL="285750" indent="-285750">
              <a:buFont typeface="Wingdings" pitchFamily="2" charset="2"/>
              <a:buChar char="Ø"/>
            </a:pPr>
            <a:endParaRPr lang="en-DE" dirty="0"/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812110" y="3484638"/>
            <a:ext cx="2611359" cy="2611359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328975" y="5231218"/>
            <a:ext cx="1658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281683" y="4869712"/>
            <a:ext cx="8831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1346E9-7576-E8E3-F81C-9455F10B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6441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B1C3281D-A46F-4842-9340-4CBC29E1B26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/>
          </a:blip>
          <a:srcRect t="15439" b="291"/>
          <a:stretch/>
        </p:blipFill>
        <p:spPr>
          <a:xfrm>
            <a:off x="0" y="-2569"/>
            <a:ext cx="12191980" cy="6856429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87B080E6-308F-4DD8-A448-707DFB83CE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648637" y="1"/>
            <a:ext cx="8894726" cy="6858000"/>
          </a:xfrm>
          <a:prstGeom prst="rect">
            <a:avLst/>
          </a:prstGeom>
          <a:gradFill flip="none" rotWithShape="1">
            <a:gsLst>
              <a:gs pos="0">
                <a:srgbClr val="000000">
                  <a:alpha val="34902"/>
                </a:srgbClr>
              </a:gs>
              <a:gs pos="80000">
                <a:srgbClr val="000000">
                  <a:alpha val="0"/>
                </a:srgbClr>
              </a:gs>
              <a:gs pos="51000">
                <a:srgbClr val="000000">
                  <a:alpha val="2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629150" y="4143382"/>
            <a:ext cx="5914213" cy="1566306"/>
          </a:xfrm>
        </p:spPr>
        <p:txBody>
          <a:bodyPr>
            <a:normAutofit/>
          </a:bodyPr>
          <a:lstStyle/>
          <a:p>
            <a:pPr algn="ctr"/>
            <a:r>
              <a:rPr lang="en-DE" sz="40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EA7386-CFFF-93AC-4322-F11B361A7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99721" y="3200400"/>
            <a:ext cx="1998921" cy="450493"/>
          </a:xfrm>
        </p:spPr>
        <p:txBody>
          <a:bodyPr>
            <a:noAutofit/>
          </a:bodyPr>
          <a:lstStyle/>
          <a:p>
            <a:pPr algn="ctr"/>
            <a:r>
              <a:rPr lang="en-DE" sz="24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313FECB8-44EE-4A45-9F7B-66ECF1C3C8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5563228" y="3795164"/>
            <a:ext cx="971155" cy="0"/>
          </a:xfrm>
          <a:prstGeom prst="line">
            <a:avLst/>
          </a:prstGeom>
          <a:ln w="31750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1AEDEE1-FE67-BBC7-7215-88FE2C75E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12</a:t>
            </a:fld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8E16568-78FE-4E7D-EF91-D06281291E43}"/>
              </a:ext>
            </a:extLst>
          </p:cNvPr>
          <p:cNvSpPr txBox="1"/>
          <p:nvPr/>
        </p:nvSpPr>
        <p:spPr>
          <a:xfrm>
            <a:off x="106326" y="1538959"/>
            <a:ext cx="438394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7200" dirty="0">
                <a:solidFill>
                  <a:schemeClr val="bg1"/>
                </a:solidFill>
                <a:latin typeface="Chalkduster" panose="03050602040202020205" pitchFamily="66" charset="77"/>
              </a:rPr>
              <a:t>THANK YOU</a:t>
            </a:r>
          </a:p>
          <a:p>
            <a:pPr algn="ctr"/>
            <a:r>
              <a:rPr lang="en-DE" sz="7200" dirty="0">
                <a:solidFill>
                  <a:schemeClr val="bg1"/>
                </a:solidFill>
                <a:latin typeface="Chalkduster" panose="03050602040202020205" pitchFamily="66" charset="77"/>
              </a:rPr>
              <a:t>!!!</a:t>
            </a:r>
          </a:p>
        </p:txBody>
      </p:sp>
    </p:spTree>
    <p:extLst>
      <p:ext uri="{BB962C8B-B14F-4D97-AF65-F5344CB8AC3E}">
        <p14:creationId xmlns:p14="http://schemas.microsoft.com/office/powerpoint/2010/main" val="2162520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6623" y="883436"/>
            <a:ext cx="4770529" cy="762000"/>
          </a:xfrm>
        </p:spPr>
        <p:txBody>
          <a:bodyPr anchor="t">
            <a:normAutofit/>
          </a:bodyPr>
          <a:lstStyle/>
          <a:p>
            <a:r>
              <a:rPr lang="en-DE" dirty="0">
                <a:latin typeface="Chalkduster" panose="03050602040202020205" pitchFamily="66" charset="77"/>
              </a:rPr>
              <a:t> </a:t>
            </a:r>
            <a:r>
              <a:rPr lang="en-DE" sz="2400" dirty="0">
                <a:latin typeface="Chalkduster" panose="03050602040202020205" pitchFamily="66" charset="77"/>
              </a:rPr>
              <a:t>INTRODUCTION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EA7386-CFFF-93AC-4322-F11B361A7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27367" y="2120039"/>
            <a:ext cx="5881507" cy="2451951"/>
          </a:xfrm>
        </p:spPr>
        <p:txBody>
          <a:bodyPr>
            <a:noAutofit/>
          </a:bodyPr>
          <a:lstStyle/>
          <a:p>
            <a:r>
              <a:rPr lang="en-DE" sz="1600" dirty="0">
                <a:latin typeface="Chalkduster" panose="03050602040202020205" pitchFamily="66" charset="77"/>
              </a:rPr>
              <a:t>Rockbuster Stealth LLC is movie rental company transitioning to an online video rental service in order to stay competitive.</a:t>
            </a:r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048" r="5202"/>
          <a:stretch/>
        </p:blipFill>
        <p:spPr>
          <a:xfrm>
            <a:off x="8651389" y="3248619"/>
            <a:ext cx="2847378" cy="2847378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229059" y="5125422"/>
            <a:ext cx="180753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281684" y="4764791"/>
            <a:ext cx="9037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D7138AF-1E29-4D7E-F54D-058E5C620B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6970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86624" y="874651"/>
            <a:ext cx="8559125" cy="869090"/>
          </a:xfrm>
        </p:spPr>
        <p:txBody>
          <a:bodyPr anchor="t">
            <a:normAutofit fontScale="90000"/>
          </a:bodyPr>
          <a:lstStyle/>
          <a:p>
            <a:r>
              <a:rPr lang="en-DE" dirty="0">
                <a:latin typeface="Chalkduster" panose="03050602040202020205" pitchFamily="66" charset="77"/>
              </a:rPr>
              <a:t> </a:t>
            </a:r>
            <a:r>
              <a:rPr lang="en-DE" sz="2700" dirty="0">
                <a:latin typeface="Chalkduster" panose="03050602040202020205" pitchFamily="66" charset="77"/>
              </a:rPr>
              <a:t>Key questions and objectives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EA7386-CFFF-93AC-4322-F11B361A73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17189" y="1963475"/>
            <a:ext cx="4901525" cy="3170967"/>
          </a:xfrm>
        </p:spPr>
        <p:txBody>
          <a:bodyPr>
            <a:normAutofit fontScale="40000" lnSpcReduction="20000"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halkduster" panose="03050602040202020205" pitchFamily="66" charset="77"/>
              </a:rPr>
              <a:t>Which movies contributed the most/least to revenue gain?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halkduster" panose="03050602040202020205" pitchFamily="66" charset="77"/>
              </a:rPr>
              <a:t>What was the average rental duration for all videos?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halkduster" panose="03050602040202020205" pitchFamily="66" charset="77"/>
              </a:rPr>
              <a:t>Which countries are Rockbuster customers based in?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halkduster" panose="03050602040202020205" pitchFamily="66" charset="77"/>
              </a:rPr>
              <a:t>Where are customers with a high lifetime value based?</a:t>
            </a:r>
          </a:p>
          <a:p>
            <a:pPr marL="571500" marR="0" lvl="0" indent="-5715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halkduster" panose="03050602040202020205" pitchFamily="66" charset="77"/>
              </a:rPr>
              <a:t>Do sales figures vary between geographic regions? </a:t>
            </a:r>
          </a:p>
          <a:p>
            <a:endParaRPr lang="en-DE" dirty="0"/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471246" y="3143774"/>
            <a:ext cx="2952223" cy="2952223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255642" y="5134442"/>
            <a:ext cx="169057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100931" y="4757662"/>
            <a:ext cx="10951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C92CD23-0919-7D3F-8815-D2E71DE8AF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270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756475"/>
            <a:ext cx="10551041" cy="563961"/>
          </a:xfrm>
        </p:spPr>
        <p:txBody>
          <a:bodyPr anchor="t">
            <a:noAutofit/>
          </a:bodyPr>
          <a:lstStyle/>
          <a:p>
            <a:r>
              <a:rPr lang="en-DE" sz="2400" dirty="0">
                <a:latin typeface="Chalkduster" panose="03050602040202020205" pitchFamily="66" charset="77"/>
              </a:rPr>
              <a:t> Q1.</a:t>
            </a:r>
            <a:r>
              <a:rPr lang="en-US" sz="24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  <a:t>Which movies contributed the most to revenue gain?</a:t>
            </a:r>
            <a:br>
              <a:rPr lang="en-US" sz="24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endParaRPr lang="en-DE" sz="2400" dirty="0">
              <a:latin typeface="Chalkduster" panose="03050602040202020205" pitchFamily="66" charset="77"/>
            </a:endParaRPr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868489" y="3541017"/>
            <a:ext cx="2554980" cy="2554980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328975" y="5231218"/>
            <a:ext cx="1658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281683" y="4869712"/>
            <a:ext cx="8831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1346E9-7576-E8E3-F81C-9455F10B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4</a:t>
            </a:fld>
            <a:endParaRPr lang="en-US"/>
          </a:p>
        </p:txBody>
      </p:sp>
      <p:pic>
        <p:nvPicPr>
          <p:cNvPr id="11" name="Picture 10" descr="A graph of blue and white lines&#10;&#10;Description automatically generated">
            <a:extLst>
              <a:ext uri="{FF2B5EF4-FFF2-40B4-BE49-F238E27FC236}">
                <a16:creationId xmlns:a16="http://schemas.microsoft.com/office/drawing/2014/main" id="{E912DBF8-D7A7-58A9-B90D-FD4D2418EB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3179" y="1481305"/>
            <a:ext cx="7828779" cy="4100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8396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1" y="756475"/>
            <a:ext cx="10661468" cy="563961"/>
          </a:xfrm>
        </p:spPr>
        <p:txBody>
          <a:bodyPr anchor="t">
            <a:normAutofit fontScale="90000"/>
          </a:bodyPr>
          <a:lstStyle/>
          <a:p>
            <a:r>
              <a:rPr lang="en-DE" sz="2700" dirty="0">
                <a:latin typeface="Chalkduster" panose="03050602040202020205" pitchFamily="66" charset="77"/>
              </a:rPr>
              <a:t> Q1.</a:t>
            </a:r>
            <a:r>
              <a:rPr lang="en-US" sz="27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  <a:t>Which movies contributed the least to revenue gain?</a:t>
            </a:r>
            <a:br>
              <a:rPr lang="en-US" sz="13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endParaRPr lang="en-DE" sz="1300" dirty="0">
              <a:latin typeface="Chalkduster" panose="03050602040202020205" pitchFamily="66" charset="77"/>
            </a:endParaRPr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812110" y="3484638"/>
            <a:ext cx="2611359" cy="2611359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328975" y="5231218"/>
            <a:ext cx="1658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281683" y="4869712"/>
            <a:ext cx="8831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1346E9-7576-E8E3-F81C-9455F10B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5</a:t>
            </a:fld>
            <a:endParaRPr lang="en-US"/>
          </a:p>
        </p:txBody>
      </p:sp>
      <p:pic>
        <p:nvPicPr>
          <p:cNvPr id="8" name="Picture 7" descr="A graph of blue and white bars&#10;&#10;Description automatically generated">
            <a:extLst>
              <a:ext uri="{FF2B5EF4-FFF2-40B4-BE49-F238E27FC236}">
                <a16:creationId xmlns:a16="http://schemas.microsoft.com/office/drawing/2014/main" id="{8FB2033A-C8C1-7455-9719-C27E94016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0855" y="1543747"/>
            <a:ext cx="7772400" cy="4187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61417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812110" y="3484638"/>
            <a:ext cx="2611359" cy="2611359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328975" y="5231218"/>
            <a:ext cx="1658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281683" y="4869712"/>
            <a:ext cx="8831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1346E9-7576-E8E3-F81C-9455F10B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 descr="A blue and white bar chart&#10;&#10;Description automatically generated">
            <a:extLst>
              <a:ext uri="{FF2B5EF4-FFF2-40B4-BE49-F238E27FC236}">
                <a16:creationId xmlns:a16="http://schemas.microsoft.com/office/drawing/2014/main" id="{8DD3194C-4D26-928A-4F64-E208908D51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4401" y="1105787"/>
            <a:ext cx="7772400" cy="35512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D6ECAC5-ECC9-8A22-7855-ED083E9240EB}"/>
              </a:ext>
            </a:extLst>
          </p:cNvPr>
          <p:cNvSpPr txBox="1"/>
          <p:nvPr/>
        </p:nvSpPr>
        <p:spPr>
          <a:xfrm>
            <a:off x="1041313" y="5019882"/>
            <a:ext cx="764548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Chalkduster" panose="03050602040202020205" pitchFamily="66" charset="77"/>
              </a:rPr>
              <a:t>PG-13 is the top revenue-earning rating category followed by NC-17 and PG. </a:t>
            </a:r>
          </a:p>
          <a:p>
            <a:pPr algn="ctr"/>
            <a:r>
              <a:rPr lang="en-US" dirty="0">
                <a:latin typeface="Chalkduster" panose="03050602040202020205" pitchFamily="66" charset="77"/>
              </a:rPr>
              <a:t>PG has the highest revenue per movie.</a:t>
            </a:r>
          </a:p>
        </p:txBody>
      </p:sp>
    </p:spTree>
    <p:extLst>
      <p:ext uri="{BB962C8B-B14F-4D97-AF65-F5344CB8AC3E}">
        <p14:creationId xmlns:p14="http://schemas.microsoft.com/office/powerpoint/2010/main" val="33656883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756475"/>
            <a:ext cx="10582939" cy="563961"/>
          </a:xfrm>
        </p:spPr>
        <p:txBody>
          <a:bodyPr anchor="t">
            <a:normAutofit fontScale="90000"/>
          </a:bodyPr>
          <a:lstStyle/>
          <a:p>
            <a:r>
              <a:rPr lang="en-DE" dirty="0">
                <a:latin typeface="Chalkduster" panose="03050602040202020205" pitchFamily="66" charset="77"/>
              </a:rPr>
              <a:t> </a:t>
            </a:r>
            <a:r>
              <a:rPr lang="en-DE" sz="2700" dirty="0">
                <a:latin typeface="Chalkduster" panose="03050602040202020205" pitchFamily="66" charset="77"/>
              </a:rPr>
              <a:t>Q2.</a:t>
            </a:r>
            <a:r>
              <a:rPr lang="en-US" sz="27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  <a:t> What was the average rental duration for all videos?</a:t>
            </a:r>
            <a:br>
              <a:rPr lang="en-US" sz="14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endParaRPr lang="en-DE" sz="1300" dirty="0">
              <a:latin typeface="Chalkduster" panose="03050602040202020205" pitchFamily="66" charset="77"/>
            </a:endParaRPr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812110" y="3484638"/>
            <a:ext cx="2611359" cy="2611359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328975" y="5231218"/>
            <a:ext cx="1658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281683" y="4869712"/>
            <a:ext cx="8831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1346E9-7576-E8E3-F81C-9455F10B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7</a:t>
            </a:fld>
            <a:endParaRPr lang="en-US"/>
          </a:p>
        </p:txBody>
      </p:sp>
      <p:pic>
        <p:nvPicPr>
          <p:cNvPr id="12" name="Picture 11" descr="A screenshot of a blue and white chart&#10;&#10;Description automatically generated">
            <a:extLst>
              <a:ext uri="{FF2B5EF4-FFF2-40B4-BE49-F238E27FC236}">
                <a16:creationId xmlns:a16="http://schemas.microsoft.com/office/drawing/2014/main" id="{C54F87AB-8760-A4A2-7738-3652836D3E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720" t="2123" b="6525"/>
          <a:stretch/>
        </p:blipFill>
        <p:spPr>
          <a:xfrm>
            <a:off x="1204346" y="1403498"/>
            <a:ext cx="7226763" cy="382772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CD5481A-A333-BDA2-4FD6-C736A589CEF5}"/>
              </a:ext>
            </a:extLst>
          </p:cNvPr>
          <p:cNvSpPr txBox="1"/>
          <p:nvPr/>
        </p:nvSpPr>
        <p:spPr>
          <a:xfrm>
            <a:off x="1077810" y="5486400"/>
            <a:ext cx="7353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latin typeface="Chalkduster" panose="03050602040202020205" pitchFamily="66" charset="77"/>
              </a:rPr>
              <a:t>Average rental duration for all videos is 5 days</a:t>
            </a:r>
          </a:p>
        </p:txBody>
      </p:sp>
    </p:spTree>
    <p:extLst>
      <p:ext uri="{BB962C8B-B14F-4D97-AF65-F5344CB8AC3E}">
        <p14:creationId xmlns:p14="http://schemas.microsoft.com/office/powerpoint/2010/main" val="27434755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1" y="756475"/>
            <a:ext cx="10540408" cy="563961"/>
          </a:xfrm>
        </p:spPr>
        <p:txBody>
          <a:bodyPr anchor="t">
            <a:normAutofit fontScale="90000"/>
          </a:bodyPr>
          <a:lstStyle/>
          <a:p>
            <a:r>
              <a:rPr lang="en-DE" dirty="0">
                <a:latin typeface="Chalkduster" panose="03050602040202020205" pitchFamily="66" charset="77"/>
              </a:rPr>
              <a:t> </a:t>
            </a:r>
            <a:r>
              <a:rPr lang="en-DE" sz="2700" dirty="0">
                <a:latin typeface="Chalkduster" panose="03050602040202020205" pitchFamily="66" charset="77"/>
              </a:rPr>
              <a:t>Q3</a:t>
            </a:r>
            <a:r>
              <a:rPr lang="en-DE" sz="1300" dirty="0">
                <a:latin typeface="Chalkduster" panose="03050602040202020205" pitchFamily="66" charset="77"/>
              </a:rPr>
              <a:t>.</a:t>
            </a:r>
            <a:r>
              <a:rPr lang="en-US" sz="14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  <a:t> </a:t>
            </a:r>
            <a:r>
              <a:rPr lang="en-US" sz="27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  <a:t>Which countries are Rockbuster customers based in?</a:t>
            </a:r>
            <a:br>
              <a:rPr lang="en-US" sz="14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br>
              <a:rPr lang="en-US" sz="13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endParaRPr lang="en-DE" sz="1300" dirty="0">
              <a:latin typeface="Chalkduster" panose="03050602040202020205" pitchFamily="66" charset="77"/>
            </a:endParaRPr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977155" y="3649683"/>
            <a:ext cx="2446314" cy="2446314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441646" y="5219127"/>
            <a:ext cx="1658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306491" y="4951214"/>
            <a:ext cx="8831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1346E9-7576-E8E3-F81C-9455F10B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8</a:t>
            </a:fld>
            <a:endParaRPr lang="en-US"/>
          </a:p>
        </p:txBody>
      </p:sp>
      <p:pic>
        <p:nvPicPr>
          <p:cNvPr id="8" name="Picture 7" descr="A map of the world with blue circles&#10;&#10;Description automatically generated">
            <a:extLst>
              <a:ext uri="{FF2B5EF4-FFF2-40B4-BE49-F238E27FC236}">
                <a16:creationId xmlns:a16="http://schemas.microsoft.com/office/drawing/2014/main" id="{13E678ED-620F-3479-DDD1-B6578D2FAD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6801" y="1320436"/>
            <a:ext cx="7872764" cy="362347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B906C09-8618-82D6-010E-8260EDEF6056}"/>
              </a:ext>
            </a:extLst>
          </p:cNvPr>
          <p:cNvSpPr txBox="1"/>
          <p:nvPr/>
        </p:nvSpPr>
        <p:spPr>
          <a:xfrm>
            <a:off x="1086532" y="5096017"/>
            <a:ext cx="68912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DE" sz="1600" dirty="0">
                <a:latin typeface="Chalkduster" panose="03050602040202020205" pitchFamily="66" charset="77"/>
              </a:rPr>
              <a:t>India, China, United States, Japan and Mexico occur to be the top 5 with customers since they have high revenue generated.</a:t>
            </a:r>
          </a:p>
        </p:txBody>
      </p:sp>
    </p:spTree>
    <p:extLst>
      <p:ext uri="{BB962C8B-B14F-4D97-AF65-F5344CB8AC3E}">
        <p14:creationId xmlns:p14="http://schemas.microsoft.com/office/powerpoint/2010/main" val="33654530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E906F54D-04EF-4345-A564-7A7B57B6CE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F9CA0D60-3F31-46D6-B0FD-3A17A52C9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4A63FA5D-402E-473D-AF05-018BE28B22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2000" y="762003"/>
            <a:ext cx="10667999" cy="533399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69EB84-D789-CEDB-FAA1-0A5BF2A165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2000" y="756475"/>
            <a:ext cx="10730907" cy="563961"/>
          </a:xfrm>
        </p:spPr>
        <p:txBody>
          <a:bodyPr anchor="t">
            <a:normAutofit fontScale="90000"/>
          </a:bodyPr>
          <a:lstStyle/>
          <a:p>
            <a:r>
              <a:rPr lang="en-DE" sz="2700" dirty="0">
                <a:latin typeface="Chalkduster" panose="03050602040202020205" pitchFamily="66" charset="77"/>
              </a:rPr>
              <a:t>Q4.</a:t>
            </a:r>
            <a:r>
              <a:rPr lang="en-US" sz="27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  <a:t> Where are customers with a high lifetime value based?</a:t>
            </a:r>
            <a:br>
              <a:rPr lang="en-US" sz="14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br>
              <a:rPr lang="en-US" sz="1300" b="0" cap="none" spc="0" dirty="0">
                <a:solidFill>
                  <a:srgbClr val="000000"/>
                </a:solidFill>
                <a:latin typeface="Chalkduster" panose="03050602040202020205" pitchFamily="66" charset="77"/>
              </a:rPr>
            </a:br>
            <a:endParaRPr lang="en-DE" sz="1300" dirty="0">
              <a:latin typeface="Chalkduster" panose="03050602040202020205" pitchFamily="66" charset="77"/>
            </a:endParaRPr>
          </a:p>
        </p:txBody>
      </p:sp>
      <p:pic>
        <p:nvPicPr>
          <p:cNvPr id="4" name="Picture 3" descr="Black and white film board">
            <a:extLst>
              <a:ext uri="{FF2B5EF4-FFF2-40B4-BE49-F238E27FC236}">
                <a16:creationId xmlns:a16="http://schemas.microsoft.com/office/drawing/2014/main" id="{669D493B-8FF2-64CB-D831-01F0E3F35F8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048" r="5202"/>
          <a:stretch/>
        </p:blipFill>
        <p:spPr>
          <a:xfrm>
            <a:off x="8812110" y="3484638"/>
            <a:ext cx="2611359" cy="2611359"/>
          </a:xfrm>
          <a:custGeom>
            <a:avLst/>
            <a:gdLst/>
            <a:ahLst/>
            <a:cxnLst/>
            <a:rect l="l" t="t" r="r" b="b"/>
            <a:pathLst>
              <a:path w="3486866" h="3486866">
                <a:moveTo>
                  <a:pt x="1743433" y="0"/>
                </a:moveTo>
                <a:cubicBezTo>
                  <a:pt x="2706304" y="0"/>
                  <a:pt x="3486866" y="780562"/>
                  <a:pt x="3486866" y="1743433"/>
                </a:cubicBezTo>
                <a:cubicBezTo>
                  <a:pt x="3486866" y="2706304"/>
                  <a:pt x="2706304" y="3486866"/>
                  <a:pt x="1743433" y="3486866"/>
                </a:cubicBezTo>
                <a:cubicBezTo>
                  <a:pt x="780562" y="3486866"/>
                  <a:pt x="0" y="2706304"/>
                  <a:pt x="0" y="1743433"/>
                </a:cubicBezTo>
                <a:cubicBezTo>
                  <a:pt x="0" y="780562"/>
                  <a:pt x="780562" y="0"/>
                  <a:pt x="1743433" y="0"/>
                </a:cubicBezTo>
                <a:close/>
              </a:path>
            </a:pathLst>
          </a:custGeom>
        </p:spPr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B20D3D82-8B25-4DD9-9924-4CEAD450CD2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631206" y="4572000"/>
            <a:ext cx="971155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3949CB4C-47DE-50C9-2389-0234318DEEC3}"/>
              </a:ext>
            </a:extLst>
          </p:cNvPr>
          <p:cNvSpPr txBox="1"/>
          <p:nvPr/>
        </p:nvSpPr>
        <p:spPr>
          <a:xfrm>
            <a:off x="9328975" y="5231218"/>
            <a:ext cx="16586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1600" dirty="0">
                <a:solidFill>
                  <a:srgbClr val="FFFFFF"/>
                </a:solidFill>
                <a:latin typeface="Chalkduster" panose="03050602040202020205" pitchFamily="66" charset="77"/>
              </a:rPr>
              <a:t>ROCKBUSTER STEALTH LLC</a:t>
            </a:r>
            <a:endParaRPr lang="en-DE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5A9C8C4-6DC4-7879-9308-955FB065CB95}"/>
              </a:ext>
            </a:extLst>
          </p:cNvPr>
          <p:cNvSpPr txBox="1"/>
          <p:nvPr/>
        </p:nvSpPr>
        <p:spPr>
          <a:xfrm>
            <a:off x="10281683" y="4869712"/>
            <a:ext cx="8831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DE" sz="900" dirty="0">
                <a:solidFill>
                  <a:srgbClr val="FFFFFF"/>
                </a:solidFill>
                <a:latin typeface="Chalkduster" panose="03050602040202020205" pitchFamily="66" charset="77"/>
              </a:rPr>
              <a:t>JULY, 2023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51346E9-7576-E8E3-F81C-9455F10B0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E71E98-A417-4ECC-ACEB-C0490C20DB04}" type="slidenum">
              <a:rPr lang="en-US" smtClean="0"/>
              <a:t>9</a:t>
            </a:fld>
            <a:endParaRPr lang="en-US"/>
          </a:p>
        </p:txBody>
      </p:sp>
      <p:pic>
        <p:nvPicPr>
          <p:cNvPr id="8" name="Picture 7" descr="A map of the world with orange dots&#10;&#10;Description automatically generated">
            <a:extLst>
              <a:ext uri="{FF2B5EF4-FFF2-40B4-BE49-F238E27FC236}">
                <a16:creationId xmlns:a16="http://schemas.microsoft.com/office/drawing/2014/main" id="{7DF67C90-24B1-E5F5-EE50-07005AC436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482" y="1302608"/>
            <a:ext cx="7772400" cy="4694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67950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PortalVTI">
  <a:themeElements>
    <a:clrScheme name="Office">
      <a:dk1>
        <a:srgbClr val="000000"/>
      </a:dk1>
      <a:lt1>
        <a:srgbClr val="FFFFFF"/>
      </a:lt1>
      <a:dk2>
        <a:srgbClr val="1D242E"/>
      </a:dk2>
      <a:lt2>
        <a:srgbClr val="F2F1F1"/>
      </a:lt2>
      <a:accent1>
        <a:srgbClr val="4472C4"/>
      </a:accent1>
      <a:accent2>
        <a:srgbClr val="ED7D31"/>
      </a:accent2>
      <a:accent3>
        <a:srgbClr val="A3A3A3"/>
      </a:accent3>
      <a:accent4>
        <a:srgbClr val="CF9B00"/>
      </a:accent4>
      <a:accent5>
        <a:srgbClr val="5B9BD5"/>
      </a:accent5>
      <a:accent6>
        <a:srgbClr val="70AD47"/>
      </a:accent6>
      <a:hlink>
        <a:srgbClr val="D26012"/>
      </a:hlink>
      <a:folHlink>
        <a:srgbClr val="9A5879"/>
      </a:folHlink>
    </a:clrScheme>
    <a:fontScheme name="Earth">
      <a:majorFont>
        <a:latin typeface="Trade Gothic Next Cond"/>
        <a:ea typeface=""/>
        <a:cs typeface=""/>
      </a:majorFont>
      <a:minorFont>
        <a:latin typeface="Trade Gothic Next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ortalVTI" id="{0E0D5035-C7F2-4607-91F4-D5D5F886A15A}" vid="{EAFF3D8B-AC13-4E90-80A9-182200FBC86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</TotalTime>
  <Words>415</Words>
  <Application>Microsoft Macintosh PowerPoint</Application>
  <PresentationFormat>Widescreen</PresentationFormat>
  <Paragraphs>64</Paragraphs>
  <Slides>12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Arial</vt:lpstr>
      <vt:lpstr>Calibri</vt:lpstr>
      <vt:lpstr>Chalkduster</vt:lpstr>
      <vt:lpstr>Trade Gothic Next Cond</vt:lpstr>
      <vt:lpstr>Trade Gothic Next Light</vt:lpstr>
      <vt:lpstr>Wingdings</vt:lpstr>
      <vt:lpstr>PortalVTI</vt:lpstr>
      <vt:lpstr>ROCKBUSTER STEALTH LLC</vt:lpstr>
      <vt:lpstr> INTRODUCTION</vt:lpstr>
      <vt:lpstr> Key questions and objectives</vt:lpstr>
      <vt:lpstr> Q1.Which movies contributed the most to revenue gain? </vt:lpstr>
      <vt:lpstr> Q1.Which movies contributed the least to revenue gain? </vt:lpstr>
      <vt:lpstr>PowerPoint Presentation</vt:lpstr>
      <vt:lpstr> Q2. What was the average rental duration for all videos? </vt:lpstr>
      <vt:lpstr> Q3. Which countries are Rockbuster customers based in?  </vt:lpstr>
      <vt:lpstr>Q4. Where are customers with a high lifetime value based?  </vt:lpstr>
      <vt:lpstr> Q5. Do sales figures vary between geographic regions?   </vt:lpstr>
      <vt:lpstr>RECOMMENDATIONS </vt:lpstr>
      <vt:lpstr>ROCKBUSTER STEALTH LLC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ROCKBUSTER STEALTH LLC</dc:title>
  <dc:creator>YUKBUIN NEMTAT</dc:creator>
  <cp:lastModifiedBy>YUKBUIN NEMTAT</cp:lastModifiedBy>
  <cp:revision>1</cp:revision>
  <dcterms:created xsi:type="dcterms:W3CDTF">2023-07-18T11:19:21Z</dcterms:created>
  <dcterms:modified xsi:type="dcterms:W3CDTF">2023-07-18T20:12:00Z</dcterms:modified>
</cp:coreProperties>
</file>